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706" r:id="rId3"/>
    <p:sldId id="707" r:id="rId4"/>
    <p:sldId id="708" r:id="rId5"/>
    <p:sldId id="717" r:id="rId6"/>
    <p:sldId id="643" r:id="rId7"/>
    <p:sldId id="642" r:id="rId8"/>
    <p:sldId id="710" r:id="rId9"/>
    <p:sldId id="681" r:id="rId10"/>
    <p:sldId id="644" r:id="rId11"/>
    <p:sldId id="645" r:id="rId12"/>
    <p:sldId id="646" r:id="rId13"/>
    <p:sldId id="702" r:id="rId14"/>
    <p:sldId id="700" r:id="rId15"/>
    <p:sldId id="649" r:id="rId16"/>
    <p:sldId id="697" r:id="rId17"/>
    <p:sldId id="665" r:id="rId18"/>
    <p:sldId id="686" r:id="rId19"/>
    <p:sldId id="687" r:id="rId20"/>
    <p:sldId id="689" r:id="rId21"/>
    <p:sldId id="690" r:id="rId22"/>
    <p:sldId id="674" r:id="rId23"/>
    <p:sldId id="675" r:id="rId24"/>
    <p:sldId id="703" r:id="rId25"/>
    <p:sldId id="699" r:id="rId26"/>
    <p:sldId id="662" r:id="rId27"/>
    <p:sldId id="663" r:id="rId28"/>
    <p:sldId id="716" r:id="rId29"/>
    <p:sldId id="664" r:id="rId30"/>
    <p:sldId id="647" r:id="rId31"/>
    <p:sldId id="682" r:id="rId32"/>
    <p:sldId id="711" r:id="rId33"/>
    <p:sldId id="656" r:id="rId34"/>
    <p:sldId id="658" r:id="rId35"/>
    <p:sldId id="694" r:id="rId36"/>
    <p:sldId id="657" r:id="rId37"/>
    <p:sldId id="648" r:id="rId38"/>
    <p:sldId id="683" r:id="rId39"/>
    <p:sldId id="718" r:id="rId40"/>
    <p:sldId id="7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2254" autoAdjust="0"/>
  </p:normalViewPr>
  <p:slideViewPr>
    <p:cSldViewPr snapToGrid="0">
      <p:cViewPr varScale="1">
        <p:scale>
          <a:sx n="98" d="100"/>
          <a:sy n="98" d="100"/>
        </p:scale>
        <p:origin x="768"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6/3/2024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hyperlink" Target="https://forms.gle/jv6RkX5s784LgQC89" TargetMode="External"/><Relationship Id="rId2" Type="http://schemas.openxmlformats.org/officeDocument/2006/relationships/hyperlink" Target="https://forms.gle/8QNGnx7ZbKuUHg3b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851979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96557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a16="http://schemas.microsoft.com/office/drawing/2014/main"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cs typeface="Arial" panose="020B0604020202020204" pitchFamily="34" charset="0"/>
              </a:rPr>
              <a:t>Nearest Neighbor vs Optode Separation scatterplot is a useful tool for catching potential issues for spring relaxation before they occur.</a:t>
            </a:r>
          </a:p>
          <a:p>
            <a:pPr lvl="1"/>
            <a:r>
              <a:rPr lang="en-US" b="1" dirty="0">
                <a:cs typeface="Arial" panose="020B0604020202020204" pitchFamily="34" charset="0"/>
              </a:rPr>
              <a:t>Visualize </a:t>
            </a:r>
            <a:r>
              <a:rPr lang="en-US" b="1" dirty="0" err="1">
                <a:cs typeface="Arial" panose="020B0604020202020204" pitchFamily="34" charset="0"/>
              </a:rPr>
              <a:t>info.pairs.NN</a:t>
            </a:r>
            <a:r>
              <a:rPr lang="en-US" b="1" dirty="0">
                <a:cs typeface="Arial" panose="020B0604020202020204" pitchFamily="34" charset="0"/>
              </a:rPr>
              <a:t> </a:t>
            </a:r>
            <a:r>
              <a:rPr lang="en-US" b="1" dirty="0" err="1">
                <a:cs typeface="Arial" panose="020B0604020202020204" pitchFamily="34" charset="0"/>
              </a:rPr>
              <a:t>agains</a:t>
            </a:r>
            <a:r>
              <a:rPr lang="en-US" b="1" dirty="0">
                <a:cs typeface="Arial" panose="020B0604020202020204" pitchFamily="34" charset="0"/>
              </a:rPr>
              <a:t> info.pairs.r3d. If the plot contains NN3, NN4, etc. Correct the info structure so that measurements &lt; 6cm have only NN1 and NN2 </a:t>
            </a: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429095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mj-lt"/>
                <a:cs typeface="Arial" panose="020B0604020202020204" pitchFamily="34" charset="0"/>
              </a:rPr>
              <a:t>Note: The following 11 slides are an in-depth tutorial on how to use the </a:t>
            </a:r>
            <a:r>
              <a:rPr lang="en-US" sz="1400" dirty="0" err="1">
                <a:latin typeface="+mj-lt"/>
                <a:cs typeface="Arial" panose="020B0604020202020204" pitchFamily="34" charset="0"/>
              </a:rPr>
              <a:t>AlignMe</a:t>
            </a:r>
            <a:r>
              <a:rPr lang="en-US" sz="1400" dirty="0">
                <a:latin typeface="+mj-lt"/>
                <a:cs typeface="Arial" panose="020B0604020202020204" pitchFamily="34" charset="0"/>
              </a:rPr>
              <a:t> app</a:t>
            </a:r>
          </a:p>
          <a:p>
            <a:pPr lvl="1"/>
            <a:r>
              <a:rPr lang="en-US" sz="1200" dirty="0">
                <a:latin typeface="+mj-lt"/>
                <a:cs typeface="Arial" panose="020B0604020202020204" pitchFamily="34" charset="0"/>
              </a:rPr>
              <a:t>The mesh will not be scaled in this tutorial</a:t>
            </a:r>
          </a:p>
          <a:p>
            <a:pPr lvl="1"/>
            <a:r>
              <a:rPr lang="en-US" sz="1200" dirty="0">
                <a:latin typeface="+mj-lt"/>
                <a:cs typeface="Arial" panose="020B0604020202020204" pitchFamily="34" charset="0"/>
              </a:rPr>
              <a:t>There will not be any participant photos in this tutorial</a:t>
            </a:r>
          </a:p>
          <a:p>
            <a:r>
              <a:rPr lang="en-US" sz="1400" dirty="0">
                <a:latin typeface="+mj-lt"/>
                <a:cs typeface="Arial" panose="020B0604020202020204" pitchFamily="34" charset="0"/>
              </a:rPr>
              <a:t>You can find a standalone tutorial for using </a:t>
            </a:r>
            <a:r>
              <a:rPr lang="en-US" sz="1400" dirty="0" err="1">
                <a:latin typeface="+mj-lt"/>
                <a:cs typeface="Arial" panose="020B0604020202020204" pitchFamily="34" charset="0"/>
              </a:rPr>
              <a:t>AlignMe</a:t>
            </a:r>
            <a:r>
              <a:rPr lang="en-US" sz="1400" dirty="0">
                <a:latin typeface="+mj-lt"/>
                <a:cs typeface="Arial" panose="020B0604020202020204" pitchFamily="34" charset="0"/>
              </a:rPr>
              <a:t> in a </a:t>
            </a:r>
            <a:r>
              <a:rPr lang="en-US" sz="1400" dirty="0" err="1">
                <a:latin typeface="+mj-lt"/>
                <a:cs typeface="Arial" panose="020B0604020202020204" pitchFamily="34" charset="0"/>
              </a:rPr>
              <a:t>matlab</a:t>
            </a:r>
            <a:r>
              <a:rPr lang="en-US" sz="1400" dirty="0">
                <a:latin typeface="+mj-lt"/>
                <a:cs typeface="Arial" panose="020B0604020202020204" pitchFamily="34" charset="0"/>
              </a:rPr>
              <a:t> script titled: </a:t>
            </a:r>
            <a:r>
              <a:rPr lang="en-US" sz="1400" dirty="0" err="1">
                <a:latin typeface="+mj-lt"/>
                <a:cs typeface="Arial" panose="020B0604020202020204" pitchFamily="34" charset="0"/>
              </a:rPr>
              <a:t>AlignMe_Standalone_Tutorial.m</a:t>
            </a:r>
            <a:endParaRPr lang="en-US" sz="1400" dirty="0">
              <a:latin typeface="+mj-lt"/>
              <a:cs typeface="Arial" panose="020B0604020202020204" pitchFamily="34" charset="0"/>
            </a:endParaRPr>
          </a:p>
          <a:p>
            <a:pPr lvl="1"/>
            <a:r>
              <a:rPr lang="en-US" sz="1200" dirty="0">
                <a:latin typeface="+mj-lt"/>
                <a:cs typeface="Arial" panose="020B0604020202020204" pitchFamily="34" charset="0"/>
              </a:rPr>
              <a:t>Tutorial can be found in the Documentation/Scripts folder of the </a:t>
            </a:r>
            <a:r>
              <a:rPr lang="en-US" sz="1200" dirty="0" err="1">
                <a:latin typeface="+mj-lt"/>
                <a:cs typeface="Arial" panose="020B0604020202020204" pitchFamily="34" charset="0"/>
              </a:rPr>
              <a:t>NeuroDOT</a:t>
            </a:r>
            <a:r>
              <a:rPr lang="en-US" sz="1200" dirty="0">
                <a:latin typeface="+mj-lt"/>
                <a:cs typeface="Arial" panose="020B0604020202020204" pitchFamily="34" charset="0"/>
              </a:rPr>
              <a:t> toolbox</a:t>
            </a:r>
          </a:p>
          <a:p>
            <a:pPr lvl="1"/>
            <a:r>
              <a:rPr lang="en-US" sz="1200" dirty="0">
                <a:latin typeface="+mj-lt"/>
                <a:cs typeface="Arial" panose="020B0604020202020204" pitchFamily="34" charset="0"/>
              </a:rPr>
              <a:t>A </a:t>
            </a:r>
            <a:r>
              <a:rPr lang="en-US" sz="1200" dirty="0" err="1">
                <a:latin typeface="+mj-lt"/>
                <a:cs typeface="Arial" panose="020B0604020202020204" pitchFamily="34" charset="0"/>
              </a:rPr>
              <a:t>powerpoint</a:t>
            </a:r>
            <a:r>
              <a:rPr lang="en-US" sz="1200" dirty="0">
                <a:latin typeface="+mj-lt"/>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pic>
        <p:nvPicPr>
          <p:cNvPr id="6" name="Picture 5"/>
          <p:cNvPicPr>
            <a:picLocks noChangeAspect="1"/>
          </p:cNvPicPr>
          <p:nvPr/>
        </p:nvPicPr>
        <p:blipFill>
          <a:blip r:embed="rId4"/>
          <a:stretch>
            <a:fillRect/>
          </a:stretch>
        </p:blipFill>
        <p:spPr>
          <a:xfrm>
            <a:off x="62754" y="2201152"/>
            <a:ext cx="5845241" cy="2561104"/>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a16="http://schemas.microsoft.com/office/drawing/2014/main"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mj-lt"/>
                <a:cs typeface="Arial" panose="020B0604020202020204" pitchFamily="34" charset="0"/>
              </a:rPr>
              <a:t>First, lets switch to spherical optodes</a:t>
            </a:r>
          </a:p>
          <a:p>
            <a:pPr lvl="1"/>
            <a:r>
              <a:rPr lang="en-US" b="1" dirty="0">
                <a:latin typeface="+mj-lt"/>
                <a:cs typeface="Arial" panose="020B0604020202020204" pitchFamily="34" charset="0"/>
              </a:rPr>
              <a:t>Hit the switch above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There is a unique issue with running </a:t>
            </a:r>
            <a:r>
              <a:rPr lang="en-US" b="1" dirty="0" err="1">
                <a:latin typeface="+mj-lt"/>
                <a:cs typeface="Arial" panose="020B0604020202020204" pitchFamily="34" charset="0"/>
              </a:rPr>
              <a:t>AlignMe</a:t>
            </a:r>
            <a:r>
              <a:rPr lang="en-US" b="1" dirty="0">
                <a:latin typeface="+mj-lt"/>
                <a:cs typeface="Arial" panose="020B0604020202020204" pitchFamily="34" charset="0"/>
              </a:rPr>
              <a:t> on a </a:t>
            </a:r>
            <a:r>
              <a:rPr lang="en-US" b="1" dirty="0">
                <a:solidFill>
                  <a:srgbClr val="FF0000"/>
                </a:solidFill>
                <a:latin typeface="+mj-lt"/>
                <a:cs typeface="Arial" panose="020B0604020202020204" pitchFamily="34" charset="0"/>
              </a:rPr>
              <a:t>LINUX</a:t>
            </a:r>
            <a:r>
              <a:rPr lang="en-US" b="1" dirty="0">
                <a:latin typeface="+mj-lt"/>
                <a:cs typeface="Arial" panose="020B0604020202020204" pitchFamily="34" charset="0"/>
              </a:rPr>
              <a:t> device where you will be unable to change values in the edit fields on launch</a:t>
            </a:r>
          </a:p>
          <a:p>
            <a:pPr lvl="1"/>
            <a:r>
              <a:rPr lang="en-US" b="1" dirty="0">
                <a:latin typeface="+mj-lt"/>
                <a:cs typeface="Arial" panose="020B0604020202020204" pitchFamily="34" charset="0"/>
              </a:rPr>
              <a:t>This is due to a currently unresolved </a:t>
            </a:r>
            <a:r>
              <a:rPr lang="en-US" b="1" dirty="0" err="1">
                <a:latin typeface="+mj-lt"/>
                <a:cs typeface="Arial" panose="020B0604020202020204" pitchFamily="34" charset="0"/>
              </a:rPr>
              <a:t>Matlab</a:t>
            </a:r>
            <a:r>
              <a:rPr lang="en-US" b="1" dirty="0">
                <a:latin typeface="+mj-lt"/>
                <a:cs typeface="Arial" panose="020B0604020202020204" pitchFamily="34" charset="0"/>
              </a:rPr>
              <a:t>/Linux issue</a:t>
            </a:r>
          </a:p>
          <a:p>
            <a:pPr lvl="1"/>
            <a:r>
              <a:rPr lang="en-US" b="1" dirty="0">
                <a:latin typeface="+mj-lt"/>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a:t>
            </a:r>
            <a:r>
              <a:rPr lang="en-US" b="1" dirty="0">
                <a:solidFill>
                  <a:srgbClr val="FF0000"/>
                </a:solidFill>
                <a:latin typeface="+mj-lt"/>
                <a:cs typeface="Arial" panose="020B0604020202020204" pitchFamily="34" charset="0"/>
              </a:rPr>
              <a:t>XY view </a:t>
            </a:r>
            <a:r>
              <a:rPr lang="en-US" b="1" dirty="0">
                <a:latin typeface="+mj-lt"/>
                <a:cs typeface="Arial" panose="020B0604020202020204" pitchFamily="34" charset="0"/>
              </a:rPr>
              <a:t>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mj-lt"/>
                <a:cs typeface="Arial" panose="020B0604020202020204" pitchFamily="34" charset="0"/>
              </a:rPr>
              <a:t>You can also view source and detector (SD) numbers by hitting the “Turn Optode Labels On” button</a:t>
            </a:r>
          </a:p>
          <a:p>
            <a:endParaRPr lang="en-US" b="1" dirty="0">
              <a:latin typeface="+mj-lt"/>
              <a:cs typeface="Arial" panose="020B0604020202020204" pitchFamily="34" charset="0"/>
            </a:endParaRPr>
          </a:p>
          <a:p>
            <a:r>
              <a:rPr lang="en-US" b="1" dirty="0">
                <a:latin typeface="+mj-lt"/>
                <a:cs typeface="Arial" panose="020B0604020202020204" pitchFamily="34" charset="0"/>
              </a:rPr>
              <a:t>If labels are off, button says</a:t>
            </a:r>
          </a:p>
          <a:p>
            <a:pPr lvl="1"/>
            <a:r>
              <a:rPr lang="en-US" b="1" dirty="0">
                <a:latin typeface="+mj-lt"/>
                <a:cs typeface="Arial" panose="020B0604020202020204" pitchFamily="34" charset="0"/>
              </a:rPr>
              <a:t>“Turn Optode Labels On”</a:t>
            </a:r>
          </a:p>
          <a:p>
            <a:r>
              <a:rPr lang="en-US" b="1" dirty="0">
                <a:latin typeface="+mj-lt"/>
                <a:cs typeface="Arial" panose="020B0604020202020204" pitchFamily="34" charset="0"/>
              </a:rPr>
              <a:t>If labels are on, button says</a:t>
            </a:r>
          </a:p>
          <a:p>
            <a:pPr lvl="1"/>
            <a:r>
              <a:rPr lang="en-US" b="1" dirty="0">
                <a:latin typeface="+mj-lt"/>
                <a:cs typeface="Arial" panose="020B0604020202020204" pitchFamily="34" charset="0"/>
              </a:rPr>
              <a:t>“Turn Optode Labels Off</a:t>
            </a:r>
          </a:p>
          <a:p>
            <a:pPr lvl="1"/>
            <a:endParaRPr lang="en-US" b="1" dirty="0">
              <a:latin typeface="+mj-lt"/>
              <a:cs typeface="Arial" panose="020B0604020202020204" pitchFamily="34" charset="0"/>
            </a:endParaRPr>
          </a:p>
          <a:p>
            <a:r>
              <a:rPr lang="en-US" b="1" dirty="0">
                <a:latin typeface="+mj-lt"/>
                <a:cs typeface="Arial" panose="020B0604020202020204" pitchFamily="34" charset="0"/>
              </a:rPr>
              <a:t>Lets turn optode labels off for the rest of this tutorial</a:t>
            </a:r>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19655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“enter”, “tab”, or simply click anywhere else on the app after changing an edit field and the app will automatically update</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52026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Array” button</a:t>
            </a:r>
          </a:p>
          <a:p>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a:p>
            <a:pPr lvl="1"/>
            <a:r>
              <a:rPr lang="en-US" b="1" dirty="0">
                <a:latin typeface="+mj-lt"/>
                <a:cs typeface="Arial" panose="020B0604020202020204" pitchFamily="34" charset="0"/>
              </a:rPr>
              <a:t>When relaxation is finished, the figures will look like below</a:t>
            </a:r>
          </a:p>
        </p:txBody>
      </p:sp>
      <p:sp>
        <p:nvSpPr>
          <p:cNvPr id="13" name="Rectangle 12">
            <a:extLst>
              <a:ext uri="{FF2B5EF4-FFF2-40B4-BE49-F238E27FC236}">
                <a16:creationId xmlns:a16="http://schemas.microsoft.com/office/drawing/2014/main"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To save the new optode locations to your MATLAB workspace, hit the “Save Alignment” button</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24</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a:latin typeface="+mj-lt"/>
                <a:cs typeface="Arial"/>
              </a:rPr>
              <a:t>See slide 12 for a fix to this error</a:t>
            </a:r>
          </a:p>
          <a:p>
            <a:pPr marL="0" indent="0">
              <a:buNone/>
            </a:pPr>
            <a:endParaRPr lang="en-US" b="1" dirty="0">
              <a:latin typeface="+mj-lt"/>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25</a:t>
            </a:fld>
            <a:endParaRPr lang="en-US"/>
          </a:p>
        </p:txBody>
      </p:sp>
      <p:sp>
        <p:nvSpPr>
          <p:cNvPr id="3" name="Rectangle 2">
            <a:extLst>
              <a:ext uri="{FF2B5EF4-FFF2-40B4-BE49-F238E27FC236}">
                <a16:creationId xmlns:a16="http://schemas.microsoft.com/office/drawing/2014/main"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6" name="Picture 5"/>
          <p:cNvPicPr>
            <a:picLocks noChangeAspect="1"/>
          </p:cNvPicPr>
          <p:nvPr/>
        </p:nvPicPr>
        <p:blipFill>
          <a:blip r:embed="rId4"/>
          <a:stretch>
            <a:fillRect/>
          </a:stretch>
        </p:blipFill>
        <p:spPr>
          <a:xfrm>
            <a:off x="508810" y="3550343"/>
            <a:ext cx="6781800" cy="409575"/>
          </a:xfrm>
          <a:prstGeom prst="rect">
            <a:avLst/>
          </a:prstGeom>
        </p:spPr>
      </p:pic>
      <p:pic>
        <p:nvPicPr>
          <p:cNvPr id="8" name="Picture 7"/>
          <p:cNvPicPr>
            <a:picLocks noChangeAspect="1"/>
          </p:cNvPicPr>
          <p:nvPr/>
        </p:nvPicPr>
        <p:blipFill>
          <a:blip r:embed="rId5"/>
          <a:stretch>
            <a:fillRect/>
          </a:stretch>
        </p:blipFill>
        <p:spPr>
          <a:xfrm>
            <a:off x="508810" y="2217437"/>
            <a:ext cx="6781800" cy="97155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1024199"/>
            <a:ext cx="9163669" cy="369332"/>
          </a:xfrm>
          <a:prstGeom prst="rect">
            <a:avLst/>
          </a:prstGeom>
        </p:spPr>
        <p:txBody>
          <a:bodyPr wrap="square">
            <a:spAutoFit/>
          </a:bodyPr>
          <a:lstStyle/>
          <a:p>
            <a:r>
              <a:rPr lang="en-US" b="1" dirty="0">
                <a:latin typeface="+mj-lt"/>
                <a:cs typeface="Arial" panose="020B0604020202020204" pitchFamily="34" charset="0"/>
              </a:rPr>
              <a:t>Take the scooped section of the LD mesh and turn it into a HD mesh</a:t>
            </a:r>
            <a:endParaRPr lang="en-US" sz="1400" b="1" dirty="0">
              <a:solidFill>
                <a:srgbClr val="228B22"/>
              </a:solidFill>
              <a:latin typeface="+mj-lt"/>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2" name="Picture 1"/>
          <p:cNvPicPr>
            <a:picLocks noChangeAspect="1"/>
          </p:cNvPicPr>
          <p:nvPr/>
        </p:nvPicPr>
        <p:blipFill>
          <a:blip r:embed="rId5"/>
          <a:stretch>
            <a:fillRect/>
          </a:stretch>
        </p:blipFill>
        <p:spPr>
          <a:xfrm>
            <a:off x="272582" y="1518760"/>
            <a:ext cx="6734175" cy="1514475"/>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410639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54070" y="3691195"/>
            <a:ext cx="4252913" cy="3155700"/>
          </a:xfrm>
          <a:prstGeom prst="rect">
            <a:avLst/>
          </a:prstGeom>
        </p:spPr>
      </p:pic>
      <p:sp>
        <p:nvSpPr>
          <p:cNvPr id="20" name="Rectangle 19">
            <a:extLst>
              <a:ext uri="{FF2B5EF4-FFF2-40B4-BE49-F238E27FC236}">
                <a16:creationId xmlns:a16="http://schemas.microsoft.com/office/drawing/2014/main" id="{8D756365-639B-F5A0-69A2-02A75EAD2BF8}"/>
              </a:ext>
            </a:extLst>
          </p:cNvPr>
          <p:cNvSpPr/>
          <p:nvPr/>
        </p:nvSpPr>
        <p:spPr>
          <a:xfrm>
            <a:off x="148280" y="1002566"/>
            <a:ext cx="8372633" cy="33547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This time, since the HD mesh is in the same space that the LD mesh was, the grid will already be lined up and sitting on the mesh when </a:t>
            </a:r>
            <a:r>
              <a:rPr kumimoji="0" lang="en-US"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white"/>
                </a:solidFill>
                <a:latin typeface="+mj-lt"/>
                <a:cs typeface="Arial" panose="020B0604020202020204" pitchFamily="34" charset="0"/>
              </a:rPr>
              <a:t>Scroll through all views of the mesh/pad and make sure no optodes are sitting inside the mesh</a:t>
            </a:r>
            <a:endPar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The </a:t>
            </a:r>
            <a:r>
              <a:rPr kumimoji="0" lang="en-US" sz="1600"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7219262" y="2389545"/>
            <a:ext cx="463899" cy="2139401"/>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pic>
        <p:nvPicPr>
          <p:cNvPr id="8" name="Picture 7"/>
          <p:cNvPicPr>
            <a:picLocks noChangeAspect="1"/>
          </p:cNvPicPr>
          <p:nvPr/>
        </p:nvPicPr>
        <p:blipFill>
          <a:blip r:embed="rId5"/>
          <a:stretch>
            <a:fillRect/>
          </a:stretch>
        </p:blipFill>
        <p:spPr>
          <a:xfrm>
            <a:off x="461862" y="4131453"/>
            <a:ext cx="3381375" cy="20955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833187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locations</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510147" y="2508316"/>
            <a:ext cx="5362575" cy="2486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961942"/>
            <a:ext cx="8394358" cy="1138773"/>
          </a:xfrm>
          <a:prstGeom prst="rect">
            <a:avLst/>
          </a:prstGeom>
        </p:spPr>
        <p:txBody>
          <a:bodyPr wrap="square">
            <a:spAutoFit/>
          </a:bodyPr>
          <a:lstStyle/>
          <a:p>
            <a:pPr marL="342900" indent="-342900">
              <a:buAutoNum type="arabicPeriod"/>
            </a:pPr>
            <a:r>
              <a:rPr lang="en-US" b="1" dirty="0">
                <a:latin typeface="+mj-lt"/>
                <a:cs typeface="Arial" panose="020B0604020202020204" pitchFamily="34" charset="0"/>
              </a:rPr>
              <a:t>Prepare mesh and optode information for NIRFAST, then visualize</a:t>
            </a:r>
          </a:p>
          <a:p>
            <a:pPr marL="342900" indent="-342900">
              <a:buAutoNum type="arabicPeriod"/>
            </a:pPr>
            <a:endParaRPr lang="en-US" sz="1400" dirty="0">
              <a:latin typeface="+mj-lt"/>
              <a:cs typeface="Arial" panose="020B0604020202020204" pitchFamily="34" charset="0"/>
            </a:endParaRPr>
          </a:p>
          <a:p>
            <a:pPr marL="342900" indent="-342900">
              <a:buAutoNum type="arabicPeriod"/>
            </a:pPr>
            <a:r>
              <a:rPr lang="en-US" b="1" dirty="0">
                <a:latin typeface="+mj-lt"/>
                <a:cs typeface="Arial" panose="020B0604020202020204" pitchFamily="34" charset="0"/>
              </a:rPr>
              <a:t>Visualize cap and mesh with portion cut out to make extra sure that optodes are not placed too far within the mesh</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278499" y="2110763"/>
            <a:ext cx="6210300" cy="2181225"/>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1883" y="1339672"/>
            <a:ext cx="3867150"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a16="http://schemas.microsoft.com/office/drawing/2014/main"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71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3077766"/>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bookkeeping</a:t>
            </a:r>
          </a:p>
          <a:p>
            <a:endParaRPr lang="en-US" sz="1400" dirty="0">
              <a:solidFill>
                <a:srgbClr val="228B22"/>
              </a:solidFill>
              <a:latin typeface="+mj-lt"/>
              <a:cs typeface="Arial" panose="020B0604020202020204" pitchFamily="34"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326776" y="3845444"/>
            <a:ext cx="3675531" cy="41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53976" y="1999394"/>
            <a:ext cx="5467350" cy="1123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structure:</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3" name="Picture 2"/>
          <p:cNvPicPr>
            <a:picLocks noChangeAspect="1"/>
          </p:cNvPicPr>
          <p:nvPr/>
        </p:nvPicPr>
        <p:blipFill>
          <a:blip r:embed="rId2"/>
          <a:stretch>
            <a:fillRect/>
          </a:stretch>
        </p:blipFill>
        <p:spPr>
          <a:xfrm>
            <a:off x="516310" y="3271433"/>
            <a:ext cx="5153025" cy="2647950"/>
          </a:xfrm>
          <a:prstGeom prst="rect">
            <a:avLst/>
          </a:prstGeom>
        </p:spPr>
      </p:pic>
      <p:pic>
        <p:nvPicPr>
          <p:cNvPr id="4" name="Picture 3"/>
          <p:cNvPicPr>
            <a:picLocks noChangeAspect="1"/>
          </p:cNvPicPr>
          <p:nvPr/>
        </p:nvPicPr>
        <p:blipFill>
          <a:blip r:embed="rId3"/>
          <a:stretch>
            <a:fillRect/>
          </a:stretch>
        </p:blipFill>
        <p:spPr>
          <a:xfrm>
            <a:off x="516310" y="1787048"/>
            <a:ext cx="5153025" cy="40005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279" y="3124426"/>
            <a:ext cx="8001000" cy="2162175"/>
          </a:xfrm>
          <a:prstGeom prst="rect">
            <a:avLst/>
          </a:prstGeom>
        </p:spPr>
      </p:pic>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endParaRPr lang="en-US" b="1" dirty="0">
              <a:latin typeface="+mj-lt"/>
              <a:cs typeface="Arial" panose="020B0604020202020204" pitchFamily="34"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35</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sensitivity</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1</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2" name="Picture 1"/>
          <p:cNvPicPr>
            <a:picLocks noChangeAspect="1"/>
          </p:cNvPicPr>
          <p:nvPr/>
        </p:nvPicPr>
        <p:blipFill>
          <a:blip r:embed="rId3"/>
          <a:stretch>
            <a:fillRect/>
          </a:stretch>
        </p:blipFill>
        <p:spPr>
          <a:xfrm>
            <a:off x="226163" y="1764802"/>
            <a:ext cx="5838825" cy="14001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3" name="Picture 2"/>
          <p:cNvPicPr>
            <a:picLocks noChangeAspect="1"/>
          </p:cNvPicPr>
          <p:nvPr/>
        </p:nvPicPr>
        <p:blipFill>
          <a:blip r:embed="rId3"/>
          <a:stretch>
            <a:fillRect/>
          </a:stretch>
        </p:blipFill>
        <p:spPr>
          <a:xfrm>
            <a:off x="222156" y="1800793"/>
            <a:ext cx="3876675" cy="1524000"/>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together</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38</a:t>
            </a:fld>
            <a:endParaRPr lang="en-US">
              <a:latin typeface="+mj-lt"/>
            </a:endParaRPr>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3" name="Picture 2"/>
          <p:cNvPicPr>
            <a:picLocks noChangeAspect="1"/>
          </p:cNvPicPr>
          <p:nvPr/>
        </p:nvPicPr>
        <p:blipFill>
          <a:blip r:embed="rId5"/>
          <a:stretch>
            <a:fillRect/>
          </a:stretch>
        </p:blipFill>
        <p:spPr>
          <a:xfrm>
            <a:off x="219075" y="1527537"/>
            <a:ext cx="5876925" cy="4267200"/>
          </a:xfrm>
          <a:prstGeom prst="rect">
            <a:avLst/>
          </a:prstGeom>
        </p:spPr>
      </p:pic>
    </p:spTree>
    <p:extLst>
      <p:ext uri="{BB962C8B-B14F-4D97-AF65-F5344CB8AC3E}">
        <p14:creationId xmlns:p14="http://schemas.microsoft.com/office/powerpoint/2010/main" val="921353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CE7-414D-3EAA-9C61-81A68BF81CB3}"/>
              </a:ext>
            </a:extLst>
          </p:cNvPr>
          <p:cNvSpPr>
            <a:spLocks noGrp="1"/>
          </p:cNvSpPr>
          <p:nvPr>
            <p:ph type="title"/>
          </p:nvPr>
        </p:nvSpPr>
        <p:spPr/>
        <p:txBody>
          <a:bodyPr/>
          <a:lstStyle/>
          <a:p>
            <a:r>
              <a:rPr lang="en-US" dirty="0">
                <a:solidFill>
                  <a:srgbClr val="FF0000"/>
                </a:solidFill>
              </a:rPr>
              <a:t>Help Expand NeuroDOT’s Utility!</a:t>
            </a:r>
          </a:p>
        </p:txBody>
      </p:sp>
      <p:sp>
        <p:nvSpPr>
          <p:cNvPr id="3" name="Content Placeholder 2">
            <a:extLst>
              <a:ext uri="{FF2B5EF4-FFF2-40B4-BE49-F238E27FC236}">
                <a16:creationId xmlns:a16="http://schemas.microsoft.com/office/drawing/2014/main" id="{B4AE1AFD-E0BF-B7CE-30F1-4AED6553B085}"/>
              </a:ext>
            </a:extLst>
          </p:cNvPr>
          <p:cNvSpPr>
            <a:spLocks noGrp="1"/>
          </p:cNvSpPr>
          <p:nvPr>
            <p:ph idx="1"/>
          </p:nvPr>
        </p:nvSpPr>
        <p:spPr>
          <a:xfrm>
            <a:off x="677334" y="2170316"/>
            <a:ext cx="10062002" cy="3880773"/>
          </a:xfrm>
        </p:spPr>
        <p:txBody>
          <a:bodyPr>
            <a:normAutofit lnSpcReduction="10000"/>
          </a:bodyPr>
          <a:lstStyle/>
          <a:p>
            <a:r>
              <a:rPr lang="en-US" dirty="0"/>
              <a:t>Please fill out the NeuroDOT registration form to help us better develop the NeuroDOT toolbox and expand its utility to address your fNIRS/DOT data analysis needs:</a:t>
            </a:r>
          </a:p>
          <a:p>
            <a:pPr lvl="1"/>
            <a:r>
              <a:rPr lang="en-US" dirty="0">
                <a:hlinkClick r:id="rId2"/>
              </a:rPr>
              <a:t>https://forms.gle/8QNGnx7ZbKuUHg3bA</a:t>
            </a:r>
            <a:r>
              <a:rPr lang="en-US" dirty="0"/>
              <a:t> </a:t>
            </a:r>
          </a:p>
          <a:p>
            <a:pPr marL="457200" lvl="1" indent="0">
              <a:buNone/>
            </a:pPr>
            <a:endParaRPr lang="en-US" dirty="0"/>
          </a:p>
          <a:p>
            <a:pPr marL="457200" lvl="1" indent="0">
              <a:buNone/>
            </a:pPr>
            <a:endParaRPr lang="en-US" dirty="0"/>
          </a:p>
          <a:p>
            <a:pPr marL="457200" lvl="1" indent="0">
              <a:buNone/>
            </a:pPr>
            <a:endParaRPr lang="en-US" dirty="0"/>
          </a:p>
          <a:p>
            <a:r>
              <a:rPr lang="en-US" dirty="0"/>
              <a:t>Additionally, please provide specific feedback, or ask questions to the development team:</a:t>
            </a:r>
          </a:p>
          <a:p>
            <a:pPr lvl="1"/>
            <a:r>
              <a:rPr lang="en-US" dirty="0">
                <a:hlinkClick r:id="rId3"/>
              </a:rPr>
              <a:t>https://forms.gle/jv6RkX5s784LgQC89</a:t>
            </a:r>
            <a:r>
              <a:rPr lang="en-US" dirty="0"/>
              <a:t> </a:t>
            </a:r>
          </a:p>
          <a:p>
            <a:endParaRPr lang="en-US" dirty="0"/>
          </a:p>
          <a:p>
            <a:r>
              <a:rPr lang="en-US" b="1" i="1" dirty="0">
                <a:solidFill>
                  <a:schemeClr val="accent1"/>
                </a:solidFill>
              </a:rPr>
              <a:t>Note: you will not be contacted by the NeuroDOT development team unless you opt-in to receiving communications.</a:t>
            </a:r>
          </a:p>
        </p:txBody>
      </p:sp>
      <p:sp>
        <p:nvSpPr>
          <p:cNvPr id="4" name="Slide Number Placeholder 3">
            <a:extLst>
              <a:ext uri="{FF2B5EF4-FFF2-40B4-BE49-F238E27FC236}">
                <a16:creationId xmlns:a16="http://schemas.microsoft.com/office/drawing/2014/main" id="{57A55562-6001-7F2E-323C-203129D6ED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3573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486306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a:t>
            </a:r>
            <a:r>
              <a:rPr lang="en-US" sz="2000" dirty="0"/>
              <a:t>32x32 </a:t>
            </a:r>
            <a:r>
              <a:rPr lang="en-US" sz="2000" dirty="0">
                <a:latin typeface="+mj-lt"/>
              </a:rPr>
              <a:t>Full Head pad 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other Sample Results Appendices for 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a:t>NeuroDOT Support: </a:t>
            </a:r>
            <a:r>
              <a:rPr lang="en-US" sz="2000">
                <a:hlinkClick r:id="rId2"/>
              </a:rPr>
              <a:t>neurodot-support@wustl.edu</a:t>
            </a:r>
            <a:endParaRPr lang="en-US" b="1" dirty="0">
              <a:latin typeface="+mj-lt"/>
            </a:endParaRP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45878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dirty="0"/>
              <a:t>Note: this tutorial’s PowerPoint is in an older style</a:t>
            </a:r>
          </a:p>
        </p:txBody>
      </p:sp>
    </p:spTree>
    <p:extLst>
      <p:ext uri="{BB962C8B-B14F-4D97-AF65-F5344CB8AC3E}">
        <p14:creationId xmlns:p14="http://schemas.microsoft.com/office/powerpoint/2010/main" val="419368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Basic_Light_Modeling_with_sparse_Pad_and_AlignMe_Tutorial.m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Pad_FullHead_32x32.mat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2844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90881</TotalTime>
  <Words>3325</Words>
  <Application>Microsoft Office PowerPoint</Application>
  <PresentationFormat>Widescreen</PresentationFormat>
  <Paragraphs>458</Paragraphs>
  <Slides>40</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 Expand NeuroDOT’s Utility!</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2061</cp:revision>
  <dcterms:created xsi:type="dcterms:W3CDTF">2016-10-13T23:27:35Z</dcterms:created>
  <dcterms:modified xsi:type="dcterms:W3CDTF">2024-06-03T16:05:30Z</dcterms:modified>
</cp:coreProperties>
</file>